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BB1FA-D09A-47DC-9F89-AEAE6BA01A47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BB1FA-D09A-47DC-9F89-AEAE6BA01A47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BB1FA-D09A-47DC-9F89-AEAE6BA01A47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BB1FA-D09A-47DC-9F89-AEAE6BA01A47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BB1FA-D09A-47DC-9F89-AEAE6BA01A47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BB1FA-D09A-47DC-9F89-AEAE6BA01A47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BB1FA-D09A-47DC-9F89-AEAE6BA01A47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BB1FA-D09A-47DC-9F89-AEAE6BA01A47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BB1FA-D09A-47DC-9F89-AEAE6BA01A47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BB1FA-D09A-47DC-9F89-AEAE6BA01A47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57BB1FA-D09A-47DC-9F89-AEAE6BA01A47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57BB1FA-D09A-47DC-9F89-AEAE6BA01A47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DCF5DBD-AEF0-47A9-9AAB-CAD771C66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85786" y="512064"/>
            <a:ext cx="7772400" cy="914400"/>
          </a:xfrm>
        </p:spPr>
        <p:txBody>
          <a:bodyPr/>
          <a:lstStyle/>
          <a:p>
            <a:r>
              <a:rPr lang="en-US" dirty="0" smtClean="0"/>
              <a:t>     SEQUENCE AND SERIES 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                                             CLASS XI</a:t>
            </a:r>
          </a:p>
          <a:p>
            <a:pPr>
              <a:buNone/>
            </a:pPr>
            <a:r>
              <a:rPr lang="en-US" dirty="0" smtClean="0"/>
              <a:t>                                                  MATHEMATICS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Solved example of GP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26. Insert two numbers between 3 and 81 so that the resulting sequence is G.P.</a:t>
            </a:r>
            <a:endParaRPr lang="en-US" dirty="0" smtClean="0"/>
          </a:p>
          <a:p>
            <a:r>
              <a:rPr lang="en-US" b="1" dirty="0" smtClean="0"/>
              <a:t>Solution:</a:t>
            </a:r>
            <a:endParaRPr lang="en-US" dirty="0" smtClean="0"/>
          </a:p>
          <a:p>
            <a:r>
              <a:rPr lang="en-US" dirty="0" smtClean="0"/>
              <a:t>Let’s assume </a:t>
            </a:r>
            <a:r>
              <a:rPr lang="en-US" i="1" dirty="0" smtClean="0"/>
              <a:t>G</a:t>
            </a:r>
            <a:r>
              <a:rPr lang="en-US" baseline="-25000" dirty="0" smtClean="0"/>
              <a:t>1</a:t>
            </a:r>
            <a:r>
              <a:rPr lang="en-US" dirty="0" smtClean="0"/>
              <a:t> and </a:t>
            </a:r>
            <a:r>
              <a:rPr lang="en-US" i="1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 to be two numbers between 3 and 81 such that the series 3, </a:t>
            </a:r>
            <a:r>
              <a:rPr lang="en-US" i="1" dirty="0" smtClean="0"/>
              <a:t>G</a:t>
            </a:r>
            <a:r>
              <a:rPr lang="en-US" baseline="-25000" dirty="0" smtClean="0"/>
              <a:t>1</a:t>
            </a:r>
            <a:r>
              <a:rPr lang="en-US" dirty="0" smtClean="0"/>
              <a:t>, </a:t>
            </a:r>
            <a:r>
              <a:rPr lang="en-US" i="1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, 81 forms a G.P.</a:t>
            </a:r>
          </a:p>
          <a:p>
            <a:r>
              <a:rPr lang="en-US" dirty="0" smtClean="0"/>
              <a:t>And let </a:t>
            </a:r>
            <a:r>
              <a:rPr lang="en-US" i="1" dirty="0" smtClean="0"/>
              <a:t>a</a:t>
            </a:r>
            <a:r>
              <a:rPr lang="en-US" dirty="0" smtClean="0"/>
              <a:t> be the first term and </a:t>
            </a:r>
            <a:r>
              <a:rPr lang="en-US" i="1" dirty="0" smtClean="0"/>
              <a:t>r</a:t>
            </a:r>
            <a:r>
              <a:rPr lang="en-US" dirty="0" smtClean="0"/>
              <a:t> be the common ratio of the G.P.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43272" y="714356"/>
            <a:ext cx="4572000" cy="65556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/>
              <a:t>Now, we have the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 term as 3 and the 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 term as 81.</a:t>
            </a:r>
          </a:p>
          <a:p>
            <a:r>
              <a:rPr lang="en-US" sz="2800" dirty="0" smtClean="0"/>
              <a:t>81 = (3) </a:t>
            </a:r>
            <a:r>
              <a:rPr lang="en-US" sz="2800" i="1" dirty="0" smtClean="0"/>
              <a:t>(r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3</a:t>
            </a:r>
            <a:endParaRPr lang="en-US" sz="2800" dirty="0" smtClean="0"/>
          </a:p>
          <a:p>
            <a:r>
              <a:rPr lang="en-US" sz="2800" i="1" dirty="0" smtClean="0"/>
              <a:t>r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 = 27</a:t>
            </a:r>
          </a:p>
          <a:p>
            <a:r>
              <a:rPr lang="en-US" sz="2800" dirty="0" smtClean="0"/>
              <a:t>∴ </a:t>
            </a:r>
            <a:r>
              <a:rPr lang="en-US" sz="2800" i="1" dirty="0" smtClean="0"/>
              <a:t>r</a:t>
            </a:r>
            <a:r>
              <a:rPr lang="en-US" sz="2800" dirty="0" smtClean="0"/>
              <a:t> = 3 (Taking real roots only)</a:t>
            </a:r>
          </a:p>
          <a:p>
            <a:r>
              <a:rPr lang="en-US" sz="2800" dirty="0" smtClean="0"/>
              <a:t>For </a:t>
            </a:r>
            <a:r>
              <a:rPr lang="en-US" sz="2800" i="1" dirty="0" smtClean="0"/>
              <a:t>r</a:t>
            </a:r>
            <a:r>
              <a:rPr lang="en-US" sz="2800" dirty="0" smtClean="0"/>
              <a:t> = 3,</a:t>
            </a:r>
          </a:p>
          <a:p>
            <a:r>
              <a:rPr lang="en-US" sz="2800" i="1" dirty="0" smtClean="0"/>
              <a:t>G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 = </a:t>
            </a:r>
            <a:r>
              <a:rPr lang="en-US" sz="2800" i="1" dirty="0" err="1" smtClean="0"/>
              <a:t>ar</a:t>
            </a:r>
            <a:r>
              <a:rPr lang="en-US" sz="2800" dirty="0" smtClean="0"/>
              <a:t> = (3) (3) = 9</a:t>
            </a:r>
          </a:p>
          <a:p>
            <a:r>
              <a:rPr lang="en-US" sz="2800" i="1" dirty="0" smtClean="0"/>
              <a:t>G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 = </a:t>
            </a:r>
            <a:r>
              <a:rPr lang="en-US" sz="2800" i="1" dirty="0" smtClean="0"/>
              <a:t>ar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 = (3) (3)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 = 27</a:t>
            </a:r>
          </a:p>
          <a:p>
            <a:r>
              <a:rPr lang="en-US" sz="2800" dirty="0" smtClean="0"/>
              <a:t>Therefore, the two numbers which can be inserted between 3 and 81 so that the resulting sequence becomes a G.P are 9 and 27.</a:t>
            </a:r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DEFINATION OF SEQUENCE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u="sng" dirty="0" smtClean="0"/>
              <a:t>Sequences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different numbers occurring in any particular sequence are known as terms. The terms of a sequence are denoted by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, a</a:t>
            </a:r>
            <a:r>
              <a:rPr lang="en-US" baseline="-25000" dirty="0" smtClean="0"/>
              <a:t>2</a:t>
            </a:r>
            <a:r>
              <a:rPr lang="en-US" dirty="0" smtClean="0"/>
              <a:t>, a</a:t>
            </a:r>
            <a:r>
              <a:rPr lang="en-US" baseline="-25000" dirty="0" smtClean="0"/>
              <a:t>3</a:t>
            </a:r>
            <a:r>
              <a:rPr lang="en-US" dirty="0" smtClean="0"/>
              <a:t>,….,a</a:t>
            </a:r>
            <a:r>
              <a:rPr lang="en-US" baseline="-25000" dirty="0" smtClean="0"/>
              <a:t>n</a:t>
            </a:r>
            <a:endParaRPr lang="en-US" dirty="0" smtClean="0"/>
          </a:p>
          <a:p>
            <a:r>
              <a:rPr lang="en-US" dirty="0" smtClean="0"/>
              <a:t>If a sequence has a finite number of terms then it is known as a finite sequence. A sequence is termed as infinite if it is not having a definite number of terms.</a:t>
            </a:r>
          </a:p>
          <a:p>
            <a:r>
              <a:rPr lang="en-US" dirty="0" smtClean="0"/>
              <a:t>  For example The nth term of an AP is given by</a:t>
            </a:r>
          </a:p>
          <a:p>
            <a:r>
              <a:rPr lang="en-US" b="1" dirty="0" smtClean="0"/>
              <a:t>a + (n-1) d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ARITHMETICS PROGRESSION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Between any two numbers ‘a’ and ‘b’, n numbers can be inserted such that the resulting sequence is an Arithmetic Progression. A</a:t>
            </a:r>
            <a:r>
              <a:rPr lang="en-US" baseline="-25000" dirty="0" smtClean="0"/>
              <a:t>1,</a:t>
            </a:r>
            <a:r>
              <a:rPr lang="en-US" dirty="0" smtClean="0"/>
              <a:t> A</a:t>
            </a:r>
            <a:r>
              <a:rPr lang="en-US" baseline="-25000" dirty="0" smtClean="0"/>
              <a:t>2,</a:t>
            </a:r>
            <a:r>
              <a:rPr lang="en-US" dirty="0" smtClean="0"/>
              <a:t> A</a:t>
            </a:r>
            <a:r>
              <a:rPr lang="en-US" baseline="-25000" dirty="0" smtClean="0"/>
              <a:t>3,……,</a:t>
            </a:r>
            <a:r>
              <a:rPr lang="en-US" dirty="0" smtClean="0"/>
              <a:t>A</a:t>
            </a:r>
            <a:r>
              <a:rPr lang="en-US" baseline="-25000" dirty="0" smtClean="0"/>
              <a:t>n</a:t>
            </a:r>
            <a:r>
              <a:rPr lang="en-US" dirty="0" smtClean="0"/>
              <a:t> be n numbers between a and b such that a, A</a:t>
            </a:r>
            <a:r>
              <a:rPr lang="en-US" baseline="-25000" dirty="0" smtClean="0"/>
              <a:t>1 ,</a:t>
            </a:r>
            <a:r>
              <a:rPr lang="en-US" dirty="0" smtClean="0"/>
              <a:t> A</a:t>
            </a:r>
            <a:r>
              <a:rPr lang="en-US" baseline="-25000" dirty="0" smtClean="0"/>
              <a:t>2 ,</a:t>
            </a:r>
            <a:r>
              <a:rPr lang="en-US" dirty="0" smtClean="0"/>
              <a:t> A</a:t>
            </a:r>
            <a:r>
              <a:rPr lang="en-US" baseline="-25000" dirty="0" smtClean="0"/>
              <a:t>3,……,</a:t>
            </a:r>
            <a:r>
              <a:rPr lang="en-US" dirty="0" smtClean="0"/>
              <a:t>A</a:t>
            </a:r>
            <a:r>
              <a:rPr lang="en-US" baseline="-25000" dirty="0" smtClean="0"/>
              <a:t>n</a:t>
            </a:r>
            <a:r>
              <a:rPr lang="en-US" dirty="0" smtClean="0"/>
              <a:t>, b is in A.P.</a:t>
            </a:r>
          </a:p>
          <a:p>
            <a:r>
              <a:rPr lang="en-US" dirty="0" smtClean="0"/>
              <a:t>Here, a is the 1st term and b is (n+2)</a:t>
            </a:r>
            <a:r>
              <a:rPr lang="en-US" dirty="0" err="1" smtClean="0"/>
              <a:t>th</a:t>
            </a:r>
            <a:r>
              <a:rPr lang="en-US" dirty="0" smtClean="0"/>
              <a:t> term. Therefore,</a:t>
            </a:r>
          </a:p>
          <a:p>
            <a:r>
              <a:rPr lang="en-US" b="1" dirty="0" smtClean="0"/>
              <a:t>b = a + d[(n + 2) – 1] = a + d (n + 1).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SUM TO  n </a:t>
            </a:r>
            <a:r>
              <a:rPr lang="en-US" b="1" u="sng" dirty="0" err="1" smtClean="0"/>
              <a:t>th</a:t>
            </a:r>
            <a:r>
              <a:rPr lang="en-US" b="1" u="sng" dirty="0" smtClean="0"/>
              <a:t> TERM OF AN A P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Sum of nth term:</a:t>
            </a:r>
            <a:endParaRPr lang="en-US" dirty="0" smtClean="0"/>
          </a:p>
          <a:p>
            <a:r>
              <a:rPr lang="en-US" dirty="0" err="1" smtClean="0"/>
              <a:t>S</a:t>
            </a:r>
            <a:r>
              <a:rPr lang="en-US" baseline="-25000" dirty="0" err="1" smtClean="0"/>
              <a:t>n</a:t>
            </a:r>
            <a:r>
              <a:rPr lang="en-US" dirty="0" smtClean="0"/>
              <a:t> = n/2 [2a + (n-1)d]</a:t>
            </a:r>
          </a:p>
          <a:p>
            <a:r>
              <a:rPr lang="en-US" dirty="0" smtClean="0"/>
              <a:t>where n = number of terms, a = first term and d = common difference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Geometrical Progression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sz="4000" dirty="0" smtClean="0"/>
              <a:t>The nth term of a geometric progression is </a:t>
            </a:r>
          </a:p>
          <a:p>
            <a:pPr>
              <a:buNone/>
            </a:pPr>
            <a:r>
              <a:rPr lang="en-US" sz="4000" dirty="0" smtClean="0"/>
              <a:t>     given by        a</a:t>
            </a:r>
            <a:r>
              <a:rPr lang="en-US" sz="4000" baseline="-25000" dirty="0" smtClean="0"/>
              <a:t>n </a:t>
            </a:r>
            <a:r>
              <a:rPr lang="en-US" sz="4000" dirty="0" smtClean="0"/>
              <a:t>= ar</a:t>
            </a:r>
            <a:r>
              <a:rPr lang="en-US" sz="4000" baseline="30000" dirty="0" smtClean="0"/>
              <a:t>n-1  </a:t>
            </a:r>
          </a:p>
          <a:p>
            <a:pPr>
              <a:buNone/>
            </a:pPr>
            <a:r>
              <a:rPr lang="en-US" sz="4000" dirty="0" smtClean="0"/>
              <a:t>    </a:t>
            </a:r>
            <a:r>
              <a:rPr lang="en-US" sz="4400" dirty="0" smtClean="0"/>
              <a:t>an is n </a:t>
            </a:r>
            <a:r>
              <a:rPr lang="en-US" sz="4400" dirty="0" err="1" smtClean="0"/>
              <a:t>th</a:t>
            </a:r>
            <a:r>
              <a:rPr lang="en-US" sz="4400" dirty="0" smtClean="0"/>
              <a:t> term and r= common ratio of GP</a:t>
            </a:r>
            <a:endParaRPr lang="en-US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b="1" dirty="0" smtClean="0"/>
              <a:t> Arithmetic Mean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smtClean="0"/>
              <a:t>(c) If a, A</a:t>
            </a:r>
            <a:r>
              <a:rPr lang="en-US" baseline="-25000" dirty="0" smtClean="0"/>
              <a:t>1</a:t>
            </a:r>
            <a:r>
              <a:rPr lang="en-US" dirty="0" smtClean="0"/>
              <a:t> , A</a:t>
            </a:r>
            <a:r>
              <a:rPr lang="en-US" baseline="-25000" dirty="0" smtClean="0"/>
              <a:t>2</a:t>
            </a:r>
            <a:r>
              <a:rPr lang="en-US" dirty="0" smtClean="0"/>
              <a:t> , A</a:t>
            </a:r>
            <a:r>
              <a:rPr lang="en-US" baseline="-25000" dirty="0" smtClean="0"/>
              <a:t>3</a:t>
            </a:r>
            <a:r>
              <a:rPr lang="en-US" dirty="0" smtClean="0"/>
              <a:t> ,…,A</a:t>
            </a:r>
            <a:r>
              <a:rPr lang="en-US" baseline="-25000" dirty="0" smtClean="0"/>
              <a:t>n</a:t>
            </a:r>
            <a:r>
              <a:rPr lang="en-US" dirty="0" smtClean="0"/>
              <a:t>, b are in AP, then A</a:t>
            </a:r>
            <a:r>
              <a:rPr lang="en-US" baseline="-25000" dirty="0" smtClean="0"/>
              <a:t>1</a:t>
            </a:r>
            <a:r>
              <a:rPr lang="en-US" dirty="0" smtClean="0"/>
              <a:t>, A</a:t>
            </a:r>
            <a:r>
              <a:rPr lang="en-US" baseline="-25000" dirty="0" smtClean="0"/>
              <a:t>2</a:t>
            </a:r>
            <a:r>
              <a:rPr lang="en-US" dirty="0" smtClean="0"/>
              <a:t>, A</a:t>
            </a:r>
            <a:r>
              <a:rPr lang="en-US" baseline="-25000" dirty="0" smtClean="0"/>
              <a:t>3</a:t>
            </a:r>
            <a:r>
              <a:rPr lang="en-US" dirty="0" smtClean="0"/>
              <a:t>,…, A</a:t>
            </a:r>
            <a:r>
              <a:rPr lang="en-US" baseline="-25000" dirty="0" smtClean="0"/>
              <a:t>n</a:t>
            </a:r>
            <a:r>
              <a:rPr lang="en-US" dirty="0" smtClean="0"/>
              <a:t> are n arithmetic mean between a and b, where</a:t>
            </a:r>
            <a:br>
              <a:rPr lang="en-US" dirty="0" smtClean="0"/>
            </a:br>
            <a:endParaRPr lang="en-US" dirty="0" smtClean="0"/>
          </a:p>
          <a:p>
            <a:pPr fontAlgn="base"/>
            <a:r>
              <a:rPr lang="en-US" dirty="0" smtClean="0"/>
              <a:t>(d) Sum of n AM’s between a and b is </a:t>
            </a:r>
            <a:r>
              <a:rPr lang="en-US" dirty="0" err="1" smtClean="0"/>
              <a:t>nA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i.e., A</a:t>
            </a:r>
            <a:r>
              <a:rPr lang="en-US" baseline="-25000" dirty="0" smtClean="0"/>
              <a:t>1</a:t>
            </a:r>
            <a:r>
              <a:rPr lang="en-US" dirty="0" smtClean="0"/>
              <a:t> + A</a:t>
            </a:r>
            <a:r>
              <a:rPr lang="en-US" baseline="-25000" dirty="0" smtClean="0"/>
              <a:t>2</a:t>
            </a:r>
            <a:r>
              <a:rPr lang="en-US" dirty="0" smtClean="0"/>
              <a:t> + A</a:t>
            </a:r>
            <a:r>
              <a:rPr lang="en-US" baseline="-25000" dirty="0" smtClean="0"/>
              <a:t>3</a:t>
            </a:r>
            <a:r>
              <a:rPr lang="en-US" dirty="0" smtClean="0"/>
              <a:t> + + = </a:t>
            </a:r>
            <a:r>
              <a:rPr lang="en-US" dirty="0" err="1" smtClean="0"/>
              <a:t>nA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fontAlgn="base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b="1" dirty="0" smtClean="0"/>
              <a:t> </a:t>
            </a:r>
            <a:r>
              <a:rPr lang="en-US" b="1" u="sng" dirty="0" smtClean="0"/>
              <a:t>Sum of n Terms of a GP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0770" y="2211070"/>
            <a:ext cx="4899660" cy="3718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Arithmetic Mean</a:t>
            </a:r>
            <a:endParaRPr lang="en-US" b="1" u="sng" dirty="0"/>
          </a:p>
        </p:txBody>
      </p:sp>
      <p:pic>
        <p:nvPicPr>
          <p:cNvPr id="1026" name="Picture 2" descr="C:\Users\CYBER CITY\Desktop\1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857364"/>
            <a:ext cx="7772400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Geometric Mean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If three quantities are in Geometric Progression then the middle one is called the geometric mean of the other two.</a:t>
            </a:r>
          </a:p>
          <a:p>
            <a:pPr>
              <a:buNone/>
            </a:pPr>
            <a:r>
              <a:rPr lang="en-US" dirty="0" smtClean="0"/>
              <a:t>Let, three numbers a, G and b are in Geometric Progression then, the middle number G is called the geometric mean between two numbers a and b.⇔ a, G, b are in Geometric Progression</a:t>
            </a:r>
          </a:p>
          <a:p>
            <a:pPr>
              <a:buNone/>
            </a:pPr>
            <a:r>
              <a:rPr lang="en-US" dirty="0" smtClean="0"/>
              <a:t>⇔ </a:t>
            </a:r>
            <a:r>
              <a:rPr lang="en-US" dirty="0" err="1" smtClean="0"/>
              <a:t>GaGa</a:t>
            </a:r>
            <a:r>
              <a:rPr lang="en-US" dirty="0" smtClean="0"/>
              <a:t> = </a:t>
            </a:r>
            <a:r>
              <a:rPr lang="en-US" dirty="0" err="1" smtClean="0"/>
              <a:t>bGbG</a:t>
            </a:r>
            <a:r>
              <a:rPr lang="en-US" dirty="0" smtClean="0"/>
              <a:t> = common ratio.</a:t>
            </a:r>
          </a:p>
          <a:p>
            <a:pPr>
              <a:buNone/>
            </a:pPr>
            <a:r>
              <a:rPr lang="en-US" dirty="0" smtClean="0"/>
              <a:t>⇔ G22 = </a:t>
            </a:r>
            <a:r>
              <a:rPr lang="en-US" dirty="0" err="1" smtClean="0"/>
              <a:t>ab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⇔ G = ±√</a:t>
            </a:r>
            <a:r>
              <a:rPr lang="en-US" dirty="0" err="1" smtClean="0"/>
              <a:t>ab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Solved example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198</TotalTime>
  <Words>271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Metro</vt:lpstr>
      <vt:lpstr>     SEQUENCE AND SERIES  </vt:lpstr>
      <vt:lpstr>DEFINATION OF SEQUENCE </vt:lpstr>
      <vt:lpstr>ARITHMETICS PROGRESSION</vt:lpstr>
      <vt:lpstr>SUM TO  n th TERM OF AN A P</vt:lpstr>
      <vt:lpstr>Geometrical Progression</vt:lpstr>
      <vt:lpstr> Arithmetic Mean  </vt:lpstr>
      <vt:lpstr> Sum of n Terms of a GP  </vt:lpstr>
      <vt:lpstr>Arithmetic Mean</vt:lpstr>
      <vt:lpstr>Definition of Geometric Mean</vt:lpstr>
      <vt:lpstr>Solved example of GP 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SEQUENCE AND SERIES</dc:title>
  <dc:creator>CYBER CITY</dc:creator>
  <cp:lastModifiedBy>CYBER CITY</cp:lastModifiedBy>
  <cp:revision>22</cp:revision>
  <dcterms:created xsi:type="dcterms:W3CDTF">2020-08-23T10:30:35Z</dcterms:created>
  <dcterms:modified xsi:type="dcterms:W3CDTF">2020-08-24T15:48:50Z</dcterms:modified>
</cp:coreProperties>
</file>